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2" r:id="rId4"/>
    <p:sldId id="258" r:id="rId5"/>
    <p:sldId id="263" r:id="rId6"/>
    <p:sldId id="264" r:id="rId7"/>
    <p:sldId id="265" r:id="rId8"/>
    <p:sldId id="266" r:id="rId9"/>
  </p:sldIdLst>
  <p:sldSz cx="12192000" cy="6858000"/>
  <p:notesSz cx="6858000" cy="12192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731838" y="728663"/>
            <a:ext cx="9866336" cy="569255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4145295" y="6329566"/>
            <a:ext cx="6721996" cy="325386"/>
          </a:xfrm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 sz="1400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731838" y="6377954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 sz="1400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</a:defRPr>
            </a:lvl1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17.11.2023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460163" y="6329566"/>
            <a:ext cx="1056216" cy="325386"/>
          </a:xfrm>
          <a:prstGeom prst="rect">
            <a:avLst/>
          </a:prstGeom>
        </p:spPr>
        <p:txBody>
          <a:bodyPr vert="horz" wrap="square" lIns="89829" tIns="44915" rIns="89829" bIns="44915" anchor="t"/>
          <a:lstStyle>
            <a:defPPr/>
            <a:lvl1pPr lvl="0" algn="l">
              <a:defRPr sz="1400">
                <a:solidFill>
                  <a:srgbClr val="7F7F7F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Group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/>
          <p:nvPr/>
        </p:nvPicPr>
        <p:blipFill>
          <a:blip r:embed="rId2"/>
          <a:srcRect t="135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hape 5"/>
          <p:cNvSpPr/>
          <p:nvPr/>
        </p:nvSpPr>
        <p:spPr>
          <a:xfrm>
            <a:off x="0" y="6131051"/>
            <a:ext cx="12192000" cy="726949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12193270"/>
              <a:gd name="ODFBottom" fmla="val 571500"/>
              <a:gd name="ODFWidth" fmla="val 12193270"/>
              <a:gd name="ODFHeight" fmla="val 571500"/>
            </a:gdLst>
            <a:ahLst/>
            <a:cxnLst/>
            <a:rect l="OXMLTextRectL" t="OXMLTextRectT" r="OXMLTextRectR" b="OXMLTextRectB"/>
            <a:pathLst>
              <a:path w="12193270" h="571500">
                <a:moveTo>
                  <a:pt x="0" y="571500"/>
                </a:moveTo>
                <a:lnTo>
                  <a:pt x="12193143" y="571500"/>
                </a:lnTo>
                <a:lnTo>
                  <a:pt x="12193143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0059C9"/>
          </a:solidFill>
        </p:spPr>
        <p:txBody>
          <a:bodyPr wrap="square" lIns="0" tIns="0" rIns="0" bIns="0"/>
          <a:lstStyle/>
          <a:p>
            <a:pPr marL="0" indent="0" algn="l"/>
            <a:endParaRPr sz="135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31838" y="728663"/>
            <a:ext cx="9866336" cy="569255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4145295" y="6329566"/>
            <a:ext cx="6721996" cy="325386"/>
          </a:xfrm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 sz="1400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731838" y="6377954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 sz="1400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</a:defRPr>
            </a:lvl1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17.11.2023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11460163" y="6329566"/>
            <a:ext cx="1056216" cy="325386"/>
          </a:xfrm>
          <a:prstGeom prst="rect">
            <a:avLst/>
          </a:prstGeom>
        </p:spPr>
        <p:txBody>
          <a:bodyPr vert="horz" wrap="square" lIns="89829" tIns="44915" rIns="89829" bIns="44915" anchor="t"/>
          <a:lstStyle>
            <a:defPPr/>
            <a:lvl1pPr lvl="0" algn="l">
              <a:defRPr sz="1400">
                <a:solidFill>
                  <a:schemeClr val="bg1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Group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11460163" y="6329566"/>
            <a:ext cx="1056216" cy="325386"/>
          </a:xfrm>
          <a:prstGeom prst="rect">
            <a:avLst/>
          </a:prstGeom>
        </p:spPr>
        <p:txBody>
          <a:bodyPr vert="horz" wrap="square" lIns="89829" tIns="44915" rIns="89829" bIns="44915" anchor="t"/>
          <a:lstStyle>
            <a:defPPr/>
            <a:lvl1pPr lvl="0" algn="l">
              <a:defRPr sz="1400">
                <a:solidFill>
                  <a:schemeClr val="bg1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Group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6131051"/>
            <a:ext cx="12192000" cy="726949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12193270"/>
              <a:gd name="ODFBottom" fmla="val 571500"/>
              <a:gd name="ODFWidth" fmla="val 12193270"/>
              <a:gd name="ODFHeight" fmla="val 571500"/>
            </a:gdLst>
            <a:ahLst/>
            <a:cxnLst/>
            <a:rect l="OXMLTextRectL" t="OXMLTextRectT" r="OXMLTextRectR" b="OXMLTextRectB"/>
            <a:pathLst>
              <a:path w="12193270" h="571500">
                <a:moveTo>
                  <a:pt x="0" y="571500"/>
                </a:moveTo>
                <a:lnTo>
                  <a:pt x="12193143" y="571500"/>
                </a:lnTo>
                <a:lnTo>
                  <a:pt x="12193143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0059C9"/>
          </a:solidFill>
        </p:spPr>
        <p:txBody>
          <a:bodyPr wrap="square" lIns="0" tIns="0" rIns="0" bIns="0"/>
          <a:lstStyle/>
          <a:p>
            <a:pPr marL="0" indent="0" algn="l"/>
            <a:endParaRPr sz="135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731838" y="728663"/>
            <a:ext cx="9866336" cy="569255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145295" y="6329566"/>
            <a:ext cx="6721996" cy="325386"/>
          </a:xfrm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 sz="1400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731838" y="6377954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 sz="1400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</a:defRPr>
            </a:lvl1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17.11.2023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460163" y="6329566"/>
            <a:ext cx="1056216" cy="325386"/>
          </a:xfrm>
          <a:prstGeom prst="rect">
            <a:avLst/>
          </a:prstGeom>
        </p:spPr>
        <p:txBody>
          <a:bodyPr vert="horz" wrap="square" lIns="89829" tIns="44915" rIns="89829" bIns="44915" anchor="t"/>
          <a:lstStyle>
            <a:defPPr/>
            <a:lvl1pPr lvl="0" algn="l">
              <a:defRPr sz="1400">
                <a:solidFill>
                  <a:schemeClr val="bg1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defPPr/>
      <a:lvl1pPr marL="0" lvl="0" indent="108915">
        <a:defRPr>
          <a:latin typeface="+mj-lt"/>
          <a:ea typeface="+mj-ea"/>
          <a:cs typeface="+mj-cs"/>
        </a:defRPr>
      </a:lvl1pPr>
    </p:titleStyle>
    <p:bodyStyle>
      <a:defPPr/>
      <a:lvl1pPr marL="0" lvl="0" indent="0">
        <a:defRPr>
          <a:latin typeface="+mn-lt"/>
          <a:ea typeface="+mn-ea"/>
          <a:cs typeface="+mn-cs"/>
        </a:defRPr>
      </a:lvl1pPr>
      <a:lvl2pPr marL="580874" lvl="1" indent="0">
        <a:defRPr>
          <a:latin typeface="+mn-lt"/>
          <a:ea typeface="+mn-ea"/>
          <a:cs typeface="+mn-cs"/>
        </a:defRPr>
      </a:lvl2pPr>
      <a:lvl3pPr marL="1161748" lvl="2" indent="0">
        <a:defRPr>
          <a:latin typeface="+mn-lt"/>
          <a:ea typeface="+mn-ea"/>
          <a:cs typeface="+mn-cs"/>
        </a:defRPr>
      </a:lvl3pPr>
      <a:lvl4pPr marL="1742620" lvl="3" indent="0">
        <a:defRPr>
          <a:latin typeface="+mn-lt"/>
          <a:ea typeface="+mn-ea"/>
          <a:cs typeface="+mn-cs"/>
        </a:defRPr>
      </a:lvl4pPr>
      <a:lvl5pPr marL="2323494" lvl="4" indent="0">
        <a:defRPr>
          <a:latin typeface="+mn-lt"/>
          <a:ea typeface="+mn-ea"/>
          <a:cs typeface="+mn-cs"/>
        </a:defRPr>
      </a:lvl5pPr>
      <a:lvl6pPr marL="2904368" lvl="5" indent="0">
        <a:defRPr>
          <a:latin typeface="+mn-lt"/>
          <a:ea typeface="+mn-ea"/>
          <a:cs typeface="+mn-cs"/>
        </a:defRPr>
      </a:lvl6pPr>
      <a:lvl7pPr marL="3485242" lvl="6" indent="0">
        <a:defRPr>
          <a:latin typeface="+mn-lt"/>
          <a:ea typeface="+mn-ea"/>
          <a:cs typeface="+mn-cs"/>
        </a:defRPr>
      </a:lvl7pPr>
      <a:lvl8pPr marL="4066116" lvl="7" indent="0">
        <a:defRPr>
          <a:latin typeface="+mn-lt"/>
          <a:ea typeface="+mn-ea"/>
          <a:cs typeface="+mn-cs"/>
        </a:defRPr>
      </a:lvl8pPr>
      <a:lvl9pPr marL="4646988" lvl="8" indent="0">
        <a:defRPr>
          <a:latin typeface="+mn-lt"/>
          <a:ea typeface="+mn-ea"/>
          <a:cs typeface="+mn-cs"/>
        </a:defRPr>
      </a:lvl9pPr>
    </p:bodyStyle>
    <p:otherStyle>
      <a:defPPr/>
      <a:lvl1pPr marL="0" lvl="0" indent="0">
        <a:defRPr>
          <a:latin typeface="+mn-lt"/>
          <a:ea typeface="+mn-ea"/>
          <a:cs typeface="+mn-cs"/>
        </a:defRPr>
      </a:lvl1pPr>
      <a:lvl2pPr marL="580874" lvl="1" indent="0">
        <a:defRPr>
          <a:latin typeface="+mn-lt"/>
          <a:ea typeface="+mn-ea"/>
          <a:cs typeface="+mn-cs"/>
        </a:defRPr>
      </a:lvl2pPr>
      <a:lvl3pPr marL="1161748" lvl="2" indent="0">
        <a:defRPr>
          <a:latin typeface="+mn-lt"/>
          <a:ea typeface="+mn-ea"/>
          <a:cs typeface="+mn-cs"/>
        </a:defRPr>
      </a:lvl3pPr>
      <a:lvl4pPr marL="1742620" lvl="3" indent="0">
        <a:defRPr>
          <a:latin typeface="+mn-lt"/>
          <a:ea typeface="+mn-ea"/>
          <a:cs typeface="+mn-cs"/>
        </a:defRPr>
      </a:lvl4pPr>
      <a:lvl5pPr marL="2323494" lvl="4" indent="0">
        <a:defRPr>
          <a:latin typeface="+mn-lt"/>
          <a:ea typeface="+mn-ea"/>
          <a:cs typeface="+mn-cs"/>
        </a:defRPr>
      </a:lvl5pPr>
      <a:lvl6pPr marL="2904368" lvl="5" indent="0">
        <a:defRPr>
          <a:latin typeface="+mn-lt"/>
          <a:ea typeface="+mn-ea"/>
          <a:cs typeface="+mn-cs"/>
        </a:defRPr>
      </a:lvl6pPr>
      <a:lvl7pPr marL="3485242" lvl="6" indent="0">
        <a:defRPr>
          <a:latin typeface="+mn-lt"/>
          <a:ea typeface="+mn-ea"/>
          <a:cs typeface="+mn-cs"/>
        </a:defRPr>
      </a:lvl7pPr>
      <a:lvl8pPr marL="4066116" lvl="7" indent="0">
        <a:defRPr>
          <a:latin typeface="+mn-lt"/>
          <a:ea typeface="+mn-ea"/>
          <a:cs typeface="+mn-cs"/>
        </a:defRPr>
      </a:lvl8pPr>
      <a:lvl9pPr marL="4646988" lvl="8" indent="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rgbClr val="0059C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" name="Picture 26"/>
          <p:cNvPicPr/>
          <p:nvPr/>
        </p:nvPicPr>
        <p:blipFill>
          <a:blip r:embed="rId2"/>
          <a:srcRect l="1494" t="11425" b="8712"/>
          <a:stretch/>
        </p:blipFill>
        <p:spPr>
          <a:xfrm>
            <a:off x="731837" y="728663"/>
            <a:ext cx="10728325" cy="5408368"/>
          </a:xfrm>
          <a:prstGeom prst="rect">
            <a:avLst/>
          </a:prstGeom>
        </p:spPr>
      </p:pic>
      <p:sp>
        <p:nvSpPr>
          <p:cNvPr id="27" name="Shape 27"/>
          <p:cNvSpPr/>
          <p:nvPr/>
        </p:nvSpPr>
        <p:spPr>
          <a:xfrm rot="10800000">
            <a:off x="731836" y="728662"/>
            <a:ext cx="10728323" cy="315358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69000">
                <a:srgbClr val="002096">
                  <a:alpha val="72000"/>
                </a:srgb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3128801" y="2432172"/>
            <a:ext cx="8497142" cy="1168734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/>
          <a:p>
            <a:pPr marL="16135" marR="6455" indent="0" algn="l"/>
            <a:r>
              <a:rPr sz="36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СЕТЕВЫЕ ОБРАЗОВАТЕЛЬНЫЕ  </a:t>
            </a:r>
            <a:endParaRPr sz="16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6135" marR="6455" indent="0" algn="l"/>
            <a:r>
              <a:rPr sz="36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ПРОГРАММЫ СПО</a:t>
            </a:r>
            <a:endParaRPr sz="3600" b="1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30" name="Picture 30"/>
          <p:cNvPicPr/>
          <p:nvPr/>
        </p:nvPicPr>
        <p:blipFill>
          <a:blip r:embed="rId3"/>
          <a:stretch/>
        </p:blipFill>
        <p:spPr>
          <a:xfrm>
            <a:off x="1322491" y="947501"/>
            <a:ext cx="1574015" cy="1574014"/>
          </a:xfrm>
          <a:prstGeom prst="rect">
            <a:avLst/>
          </a:prstGeom>
        </p:spPr>
      </p:pic>
      <p:sp>
        <p:nvSpPr>
          <p:cNvPr id="31" name="Shape 31"/>
          <p:cNvSpPr txBox="1"/>
          <p:nvPr/>
        </p:nvSpPr>
        <p:spPr>
          <a:xfrm>
            <a:off x="3128801" y="4276201"/>
            <a:ext cx="8007760" cy="176971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 marL="16135" marR="6455" indent="0" algn="l">
              <a:spcAft>
                <a:spcPts val="600"/>
              </a:spcAft>
            </a:pPr>
            <a:r>
              <a:rPr sz="20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ТЕХНИЧЕСКАЯ ЭКСПЛУАТАЦИЯ ЛЕТАТЕЛЬНЫХ АППАРАТОВ И ДВИГАТЕЛЕЙ</a:t>
            </a:r>
          </a:p>
          <a:p>
            <a:pPr marL="16135" marR="6455" indent="0" algn="l">
              <a:spcAft>
                <a:spcPts val="600"/>
              </a:spcAft>
            </a:pPr>
            <a:endParaRPr sz="20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  <a:p>
            <a:pPr marL="16135" marR="6455" indent="0" algn="l">
              <a:spcAft>
                <a:spcPts val="600"/>
              </a:spcAft>
            </a:pPr>
            <a:r>
              <a:rPr sz="20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ТЕХНИЧЕСКАЯ ЭКСПЛУАТАЦИЯ ЭЛЕКТРИФИЦИРОВАННЫХ </a:t>
            </a:r>
          </a:p>
          <a:p>
            <a:pPr marL="16135" marR="6455" indent="0" algn="l">
              <a:spcAft>
                <a:spcPts val="600"/>
              </a:spcAft>
            </a:pPr>
            <a:r>
              <a:rPr sz="20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И ПИЛОТАЖНО-НАВИГАЦИОННЫХ КОМПЛЕКСОВ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t>1</a:t>
            </a:r>
          </a:p>
        </p:txBody>
      </p:sp>
      <p:sp>
        <p:nvSpPr>
          <p:cNvPr id="33" name="Shape 33"/>
          <p:cNvSpPr/>
          <p:nvPr/>
        </p:nvSpPr>
        <p:spPr>
          <a:xfrm>
            <a:off x="3128800" y="1143000"/>
            <a:ext cx="0" cy="1109786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34" name="Shape 34"/>
          <p:cNvSpPr/>
          <p:nvPr/>
        </p:nvSpPr>
        <p:spPr>
          <a:xfrm>
            <a:off x="6240016" y="1143000"/>
            <a:ext cx="0" cy="1109786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35" name="Shape 35"/>
          <p:cNvSpPr txBox="1"/>
          <p:nvPr/>
        </p:nvSpPr>
        <p:spPr>
          <a:xfrm>
            <a:off x="3128801" y="3789040"/>
            <a:ext cx="8166488" cy="30777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 marL="16135" marR="6455" indent="0" algn="l"/>
            <a:r>
              <a:rPr sz="20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по специальностям:</a:t>
            </a:r>
          </a:p>
        </p:txBody>
      </p:sp>
      <p:pic>
        <p:nvPicPr>
          <p:cNvPr id="37" name="Picture 37"/>
          <p:cNvPicPr/>
          <p:nvPr/>
        </p:nvPicPr>
        <p:blipFill>
          <a:blip r:embed="rId4"/>
          <a:stretch/>
        </p:blipFill>
        <p:spPr>
          <a:xfrm>
            <a:off x="3287688" y="1369781"/>
            <a:ext cx="2609850" cy="781051"/>
          </a:xfrm>
          <a:prstGeom prst="rect">
            <a:avLst/>
          </a:prstGeom>
        </p:spPr>
      </p:pic>
      <p:pic>
        <p:nvPicPr>
          <p:cNvPr id="39" name="Picture 39"/>
          <p:cNvPicPr/>
          <p:nvPr/>
        </p:nvPicPr>
        <p:blipFill>
          <a:blip r:embed="rId5"/>
          <a:stretch/>
        </p:blipFill>
        <p:spPr>
          <a:xfrm>
            <a:off x="6652098" y="1286709"/>
            <a:ext cx="2324221" cy="822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spc="0" baseline="0" dirty="0" smtClean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2</a:t>
            </a:r>
            <a:endParaRPr sz="1400" b="0" i="0" u="none" strike="noStrike" cap="none" spc="0" baseline="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700204" y="5229200"/>
            <a:ext cx="9860292" cy="11849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</a:pPr>
            <a:r>
              <a:rPr sz="14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Продолжительность: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sz="140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2 года 10 месяцев для лиц, имеющих среднее общее образование (11 классов)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sz="140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3 года 10 месяцев для лиц, имеющих основное общее образование (9 классов)</a:t>
            </a:r>
          </a:p>
          <a:p>
            <a:pPr lvl="0"/>
            <a:endParaRPr sz="1400" b="0" i="0" u="none" strike="noStrike" cap="none" spc="0" baseline="0">
              <a:solidFill>
                <a:srgbClr val="0059C9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650824" y="1857598"/>
            <a:ext cx="11168320" cy="923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8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В 2024 году МАИ запускает сетевые образовательные программы среднего профессионального образования в интересах «Аэрофлот Техникс», реализуемые совместно с Владивостокским государственным университетом. 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731837" y="723902"/>
            <a:ext cx="6300267" cy="47165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914" algn="l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800" b="1" i="0" u="none" strike="noStrike" cap="none" spc="0" baseline="0">
                <a:solidFill>
                  <a:srgbClr val="001F96"/>
                </a:solidFill>
                <a:latin typeface="Verdana"/>
                <a:ea typeface="Verdana"/>
                <a:cs typeface="Verdana"/>
              </a:rPr>
              <a:t>СЕТЕВЫЕ ЦЕЛЕВЫЕ ПРОГРАММЫ</a:t>
            </a:r>
          </a:p>
        </p:txBody>
      </p:sp>
      <p:sp>
        <p:nvSpPr>
          <p:cNvPr id="101" name="Shape 101"/>
          <p:cNvSpPr/>
          <p:nvPr/>
        </p:nvSpPr>
        <p:spPr>
          <a:xfrm>
            <a:off x="650824" y="4110170"/>
            <a:ext cx="5554714" cy="107721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60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Организация и проведение технической эксплуатации, обслуживания и ремонта летательных аппаратов и двигателей, их функциональных систем.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731836" y="2928047"/>
            <a:ext cx="5076132" cy="644968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sz="1600" b="1" i="0" u="none" strike="noStrike" cap="none" spc="0" baseline="0">
                <a:solidFill>
                  <a:srgbClr val="002096"/>
                </a:solidFill>
                <a:latin typeface="Verdana"/>
                <a:ea typeface="Verdana"/>
                <a:cs typeface="Verdana"/>
              </a:rPr>
              <a:t>По специальности</a:t>
            </a:r>
            <a:r>
              <a:rPr sz="1600"/>
              <a:t>: 25.02.01 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sz="1600"/>
              <a:t>«ТЕХНИЧЕСКАЯ ЭКСПЛУАТАЦИЯ ЛЕТАТЕЛЬНЫХ АППАРАТОВ И ДВИГАТЕЛЕЙ»</a:t>
            </a:r>
            <a:endParaRPr sz="1600" b="1" i="0" u="none" strike="noStrike" cap="none" spc="0" baseline="0">
              <a:solidFill>
                <a:srgbClr val="00209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6348460" y="2928046"/>
            <a:ext cx="5796212" cy="644969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sz="1600" b="1" i="0" u="none" strike="noStrike" cap="none" spc="0" baseline="0" dirty="0" err="1">
                <a:solidFill>
                  <a:srgbClr val="002096"/>
                </a:solidFill>
                <a:latin typeface="Verdana"/>
                <a:ea typeface="Verdana"/>
                <a:cs typeface="Verdana"/>
              </a:rPr>
              <a:t>По</a:t>
            </a:r>
            <a:r>
              <a:rPr sz="1600" b="1" i="0" u="none" strike="noStrike" cap="none" spc="0" baseline="0" dirty="0">
                <a:solidFill>
                  <a:srgbClr val="002096"/>
                </a:solidFill>
                <a:latin typeface="Verdana"/>
                <a:ea typeface="Verdana"/>
                <a:cs typeface="Verdana"/>
              </a:rPr>
              <a:t> </a:t>
            </a:r>
            <a:r>
              <a:rPr sz="1600" b="1" i="0" u="none" strike="noStrike" cap="none" spc="0" baseline="0" dirty="0" err="1">
                <a:solidFill>
                  <a:srgbClr val="002096"/>
                </a:solidFill>
                <a:latin typeface="Verdana"/>
                <a:ea typeface="Verdana"/>
                <a:cs typeface="Verdana"/>
              </a:rPr>
              <a:t>специальности</a:t>
            </a:r>
            <a:r>
              <a:rPr sz="1600" b="1" i="0" u="none" strike="noStrike" cap="none" spc="0" baseline="0" dirty="0">
                <a:solidFill>
                  <a:srgbClr val="002096"/>
                </a:solidFill>
                <a:latin typeface="Verdana"/>
                <a:ea typeface="Verdana"/>
                <a:cs typeface="Verdana"/>
              </a:rPr>
              <a:t>: </a:t>
            </a:r>
            <a:r>
              <a:rPr sz="1600" dirty="0"/>
              <a:t>25.02.03 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sz="1600" dirty="0"/>
              <a:t>«ТЕХНИЧЕСКАЯ ЭКСПЛУАТАЦИЯ ЭЛЕКТРИФИЦИРОВАННЫХ И ПИЛОТАЖНО-НАВИГАЦИОННЫХ КОМПЛЕКСОВ»</a:t>
            </a:r>
            <a:endParaRPr sz="1600" b="1" i="0" u="none" strike="noStrike" cap="none" spc="0" baseline="0" dirty="0">
              <a:solidFill>
                <a:srgbClr val="00209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6234984" y="4110170"/>
            <a:ext cx="5225179" cy="107721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60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Организация и проведение технической эксплуатации и обслуживания электрифицированных и пилотажно-навигационных комплексов.</a:t>
            </a:r>
            <a:endParaRPr sz="1600" b="0" i="0" u="none" strike="noStrike" cap="none" spc="0" baseline="0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</p:txBody>
      </p:sp>
      <p:grpSp>
        <p:nvGrpSpPr>
          <p:cNvPr id="105" name="Shape 105"/>
          <p:cNvGrpSpPr/>
          <p:nvPr/>
        </p:nvGrpSpPr>
        <p:grpSpPr>
          <a:xfrm>
            <a:off x="6058943" y="504338"/>
            <a:ext cx="5577260" cy="782171"/>
            <a:chOff x="0" y="40242"/>
            <a:chExt cx="5577260" cy="782171"/>
          </a:xfrm>
        </p:grpSpPr>
        <p:pic>
          <p:nvPicPr>
            <p:cNvPr id="109" name="Picture 109"/>
            <p:cNvPicPr/>
            <p:nvPr/>
          </p:nvPicPr>
          <p:blipFill>
            <a:blip r:embed="rId2"/>
            <a:stretch/>
          </p:blipFill>
          <p:spPr>
            <a:xfrm>
              <a:off x="0" y="40242"/>
              <a:ext cx="748800" cy="720000"/>
            </a:xfrm>
            <a:prstGeom prst="rect">
              <a:avLst/>
            </a:prstGeom>
          </p:spPr>
        </p:pic>
        <p:pic>
          <p:nvPicPr>
            <p:cNvPr id="111" name="Picture 111"/>
            <p:cNvPicPr/>
            <p:nvPr/>
          </p:nvPicPr>
          <p:blipFill>
            <a:blip r:embed="rId3"/>
            <a:stretch/>
          </p:blipFill>
          <p:spPr>
            <a:xfrm>
              <a:off x="3814541" y="58199"/>
              <a:ext cx="1762719" cy="625249"/>
            </a:xfrm>
            <a:prstGeom prst="rect">
              <a:avLst/>
            </a:prstGeom>
          </p:spPr>
        </p:pic>
        <p:pic>
          <p:nvPicPr>
            <p:cNvPr id="113" name="Picture 113"/>
            <p:cNvPicPr/>
            <p:nvPr/>
          </p:nvPicPr>
          <p:blipFill>
            <a:blip r:embed="rId4"/>
            <a:stretch/>
          </p:blipFill>
          <p:spPr>
            <a:xfrm>
              <a:off x="864096" y="41362"/>
              <a:ext cx="2609850" cy="7810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spc="0" baseline="0" dirty="0" smtClean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3</a:t>
            </a:r>
            <a:endParaRPr sz="1400" b="0" i="0" u="none" strike="noStrike" cap="none" spc="0" baseline="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731836" y="723902"/>
            <a:ext cx="10836771" cy="47165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914" algn="l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800" b="1" i="0" u="none" strike="noStrike" cap="none" spc="0" baseline="0"/>
              <a:t>СХЕМА ОБУЧЕНИЯ В РАМКАХ СЕТЕВЫХ ПРОГРАММ МАИ-ВВГУ-</a:t>
            </a:r>
            <a:r>
              <a:rPr sz="2800"/>
              <a:t>«Аэрофлот Техникс»</a:t>
            </a:r>
            <a:endParaRPr sz="2800" b="1" i="0" u="none" strike="noStrike" cap="none" spc="0" baseline="0"/>
          </a:p>
        </p:txBody>
      </p:sp>
      <p:sp>
        <p:nvSpPr>
          <p:cNvPr id="155" name="Shape 155"/>
          <p:cNvSpPr/>
          <p:nvPr/>
        </p:nvSpPr>
        <p:spPr>
          <a:xfrm>
            <a:off x="684357" y="1844824"/>
            <a:ext cx="3683451" cy="8463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</a:pPr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МАИ – базовый вуз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sz="1400">
                <a:latin typeface="Verdana"/>
                <a:ea typeface="Verdana"/>
                <a:cs typeface="Verdana"/>
              </a:rPr>
              <a:t>Общеобразовательная и профессиональная подготовка</a:t>
            </a:r>
          </a:p>
        </p:txBody>
      </p:sp>
      <p:sp>
        <p:nvSpPr>
          <p:cNvPr id="156" name="Shape 156"/>
          <p:cNvSpPr/>
          <p:nvPr/>
        </p:nvSpPr>
        <p:spPr>
          <a:xfrm>
            <a:off x="4105297" y="1850090"/>
            <a:ext cx="3358959" cy="8463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</a:pPr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ВВГУ – вуз-партнёр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sz="1400">
                <a:latin typeface="Verdana"/>
                <a:ea typeface="Verdana"/>
                <a:cs typeface="Verdana"/>
              </a:rPr>
              <a:t>Общеобразовательная и профессиональная подготовка</a:t>
            </a:r>
          </a:p>
        </p:txBody>
      </p:sp>
      <p:sp>
        <p:nvSpPr>
          <p:cNvPr id="157" name="Shape 157"/>
          <p:cNvSpPr/>
          <p:nvPr/>
        </p:nvSpPr>
        <p:spPr>
          <a:xfrm>
            <a:off x="7464152" y="1791194"/>
            <a:ext cx="4824536" cy="923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</a:pPr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«Аэрофлот Техникс» – работодатель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sz="1400">
                <a:latin typeface="Verdana"/>
                <a:ea typeface="Verdana"/>
                <a:cs typeface="Verdana"/>
              </a:rPr>
              <a:t>Практики после 2-3 и 4 курсов. </a:t>
            </a:r>
          </a:p>
          <a:p>
            <a:pPr marL="285750" indent="-285750">
              <a:buFont typeface="Arial"/>
              <a:buChar char="•"/>
            </a:pPr>
            <a:r>
              <a:rPr sz="1400">
                <a:latin typeface="Verdana"/>
                <a:ea typeface="Verdana"/>
                <a:cs typeface="Verdana"/>
              </a:rPr>
              <a:t>Гарантированное трудоустройство.</a:t>
            </a:r>
          </a:p>
        </p:txBody>
      </p:sp>
      <p:sp>
        <p:nvSpPr>
          <p:cNvPr id="158" name="Shape 158"/>
          <p:cNvSpPr/>
          <p:nvPr/>
        </p:nvSpPr>
        <p:spPr>
          <a:xfrm>
            <a:off x="4007768" y="1968238"/>
            <a:ext cx="36459" cy="97200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0" y="4359998"/>
                </a:lnTo>
              </a:path>
            </a:pathLst>
          </a:custGeom>
          <a:noFill/>
          <a:ln w="12700">
            <a:solidFill>
              <a:srgbClr val="2C2ABD"/>
            </a:solidFill>
            <a:prstDash val="solid"/>
          </a:ln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35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9" name="Shape 159"/>
          <p:cNvSpPr/>
          <p:nvPr/>
        </p:nvSpPr>
        <p:spPr>
          <a:xfrm flipH="1">
            <a:off x="7320243" y="1968238"/>
            <a:ext cx="144015" cy="97200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0" y="4359998"/>
                </a:lnTo>
              </a:path>
            </a:pathLst>
          </a:custGeom>
          <a:noFill/>
          <a:ln w="12700">
            <a:solidFill>
              <a:srgbClr val="2C2ABD"/>
            </a:solidFill>
            <a:prstDash val="solid"/>
          </a:ln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35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60" name="Table 160"/>
          <p:cNvGraphicFramePr/>
          <p:nvPr/>
        </p:nvGraphicFramePr>
        <p:xfrm>
          <a:off x="753780" y="3243874"/>
          <a:ext cx="11102859" cy="2417374"/>
        </p:xfrm>
        <a:graphic>
          <a:graphicData uri="http://schemas.openxmlformats.org/drawingml/2006/table">
            <a:tbl>
              <a:tblPr firstRow="1" bandRow="1"/>
              <a:tblGrid>
                <a:gridCol w="2787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7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35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65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165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1282">
                <a:tc>
                  <a:txBody>
                    <a:bodyPr/>
                    <a:lstStyle/>
                    <a:p>
                      <a:endParaRPr>
                        <a:latin typeface="Verdana"/>
                        <a:ea typeface="Verdana"/>
                        <a:cs typeface="Verdana"/>
                      </a:endParaRPr>
                    </a:p>
                  </a:txBody>
                  <a:tcPr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02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Verdana"/>
                        </a:rPr>
                        <a:t>1 курс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solidFill>
                      <a:srgbClr val="002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Verdana"/>
                        </a:rPr>
                        <a:t>2 курс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20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Verdana"/>
                        </a:rPr>
                        <a:t>3 курс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solidFill>
                      <a:srgbClr val="0020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Verdana"/>
                        </a:rPr>
                        <a:t>4 курс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20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5364">
                <a:tc>
                  <a:txBody>
                    <a:bodyPr/>
                    <a:lstStyle/>
                    <a:p>
                      <a:r>
                        <a:rPr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Verdana"/>
                        </a:rPr>
                        <a:t>Осенний семестр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02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ВВГУ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ВВГУ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МАИ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МАИ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5364">
                <a:tc>
                  <a:txBody>
                    <a:bodyPr/>
                    <a:lstStyle/>
                    <a:p>
                      <a:r>
                        <a:rPr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Verdana"/>
                        </a:rPr>
                        <a:t>Весенний семестр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020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ВВГУ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ВВГУ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МАИ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ВВГУ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5364">
                <a:tc>
                  <a:txBody>
                    <a:bodyPr/>
                    <a:lstStyle/>
                    <a:p>
                      <a:r>
                        <a:rPr>
                          <a:solidFill>
                            <a:schemeClr val="bg1"/>
                          </a:solidFill>
                          <a:latin typeface="Verdana"/>
                          <a:ea typeface="Verdana"/>
                          <a:cs typeface="Verdana"/>
                        </a:rPr>
                        <a:t>Практики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solidFill>
                      <a:srgbClr val="002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-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ВВГУ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800" b="0" i="0" u="none" strike="noStrike" cap="none" spc="0" baseline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</a:rPr>
                        <a:t>МАИ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2096"/>
                      </a:solidFill>
                      <a:prstDash val="soli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>
                          <a:latin typeface="Verdana"/>
                          <a:ea typeface="Verdana"/>
                          <a:cs typeface="Verdana"/>
                        </a:rPr>
                        <a:t>МАИ-ВВГУ</a:t>
                      </a:r>
                    </a:p>
                  </a:txBody>
                  <a:tcPr anchor="ctr">
                    <a:lnL w="12700">
                      <a:solidFill>
                        <a:srgbClr val="002096"/>
                      </a:solidFill>
                      <a:prstDash val="solid"/>
                    </a:lnL>
                    <a:lnR w="12700">
                      <a:solidFill>
                        <a:srgbClr val="002096"/>
                      </a:solidFill>
                      <a:prstDash val="solid"/>
                    </a:lnR>
                    <a:lnT w="12700">
                      <a:solidFill>
                        <a:srgbClr val="00209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209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731838" y="728663"/>
            <a:ext cx="11052794" cy="111601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ПОДГОТОВКА РАБОЧИХ КАДРОВ В ФИЛИАЛЕ «РАКЕТНО-КОСМИЧЕСКАЯ ТЕХНИКА» МАИ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400" b="0" i="0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3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623392" y="1756151"/>
            <a:ext cx="4824535" cy="2625696"/>
          </a:xfrm>
          <a:prstGeom prst="rect">
            <a:avLst/>
          </a:prstGeom>
          <a:noFill/>
        </p:spPr>
        <p:txBody>
          <a:bodyPr wrap="square" lIns="116183" tIns="58090" rIns="116183" bIns="5809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4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8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4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9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4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17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sz="1600" b="1" i="0" u="none" strike="noStrike" cap="none" spc="0" baseline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В филиале РКТ МАИ осуществляется подготовка: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специалистов по технической эксплуатации летательных аппаратов и двигателей;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специалистов по технической эксплуатации электрифицированных и пилотажно-навигационных комплексов.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6023992" y="1756151"/>
            <a:ext cx="6168008" cy="3113008"/>
          </a:xfrm>
          <a:prstGeom prst="rect">
            <a:avLst/>
          </a:prstGeom>
          <a:noFill/>
        </p:spPr>
        <p:txBody>
          <a:bodyPr wrap="square" lIns="116183" tIns="58090" rIns="116183" bIns="5809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4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8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4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9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4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17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>
              <a:lnSpc>
                <a:spcPct val="100000"/>
              </a:lnSpc>
              <a:spcBef>
                <a:spcPts val="762"/>
              </a:spcBef>
              <a:spcAft>
                <a:spcPts val="762"/>
              </a:spcAft>
              <a:buNone/>
            </a:pPr>
            <a:r>
              <a:rPr sz="1600" b="1" i="0" u="none" strike="noStrike" cap="none" spc="0" baseline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Лаборатории филиала РКТ МАИ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Техническое обслуживание воздушных судов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Конструкция двигателей летательных аппаратов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Аэромеханика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Обслуживание системы электропроводки воздушного судна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Ремонт конструкции летательных аппаратов</a:t>
            </a:r>
          </a:p>
          <a:p>
            <a:pPr marL="363074" marR="0" lvl="0" indent="-363074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59C9"/>
              </a:buClr>
              <a:buFont typeface="Arial"/>
              <a:buChar char="•"/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Приборы и электрооборудование летательных аппаратов</a:t>
            </a:r>
          </a:p>
        </p:txBody>
      </p:sp>
      <p:pic>
        <p:nvPicPr>
          <p:cNvPr id="89" name="Picture 89"/>
          <p:cNvPicPr/>
          <p:nvPr/>
        </p:nvPicPr>
        <p:blipFill>
          <a:blip r:embed="rId2"/>
          <a:stretch/>
        </p:blipFill>
        <p:spPr>
          <a:xfrm>
            <a:off x="191344" y="4858401"/>
            <a:ext cx="2839312" cy="1882967"/>
          </a:xfrm>
          <a:prstGeom prst="rect">
            <a:avLst/>
          </a:prstGeom>
        </p:spPr>
      </p:pic>
      <p:pic>
        <p:nvPicPr>
          <p:cNvPr id="91" name="Picture 91"/>
          <p:cNvPicPr/>
          <p:nvPr/>
        </p:nvPicPr>
        <p:blipFill>
          <a:blip r:embed="rId3"/>
          <a:stretch/>
        </p:blipFill>
        <p:spPr>
          <a:xfrm>
            <a:off x="3256690" y="4858401"/>
            <a:ext cx="2799795" cy="1882967"/>
          </a:xfrm>
          <a:prstGeom prst="rect">
            <a:avLst/>
          </a:prstGeom>
        </p:spPr>
      </p:pic>
      <p:pic>
        <p:nvPicPr>
          <p:cNvPr id="93" name="Picture 93"/>
          <p:cNvPicPr/>
          <p:nvPr/>
        </p:nvPicPr>
        <p:blipFill>
          <a:blip r:embed="rId4"/>
          <a:stretch/>
        </p:blipFill>
        <p:spPr>
          <a:xfrm>
            <a:off x="6348698" y="4858401"/>
            <a:ext cx="2618501" cy="1882967"/>
          </a:xfrm>
          <a:prstGeom prst="rect">
            <a:avLst/>
          </a:prstGeom>
        </p:spPr>
      </p:pic>
      <p:pic>
        <p:nvPicPr>
          <p:cNvPr id="95" name="Picture 95"/>
          <p:cNvPicPr/>
          <p:nvPr/>
        </p:nvPicPr>
        <p:blipFill>
          <a:blip r:embed="rId5"/>
          <a:stretch/>
        </p:blipFill>
        <p:spPr>
          <a:xfrm>
            <a:off x="9301026" y="4858401"/>
            <a:ext cx="2545370" cy="1882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spc="0" baseline="0" dirty="0" smtClean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5</a:t>
            </a:r>
            <a:endParaRPr sz="1400" b="0" i="0" u="none" strike="noStrike" cap="none" spc="0" baseline="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731836" y="723902"/>
            <a:ext cx="10836771" cy="47165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sz="2800"/>
              <a:t>ПРЕИМУЩЕСТВА ПРОГРАММ</a:t>
            </a:r>
            <a:endParaRPr sz="2800" b="1" i="0" u="none" strike="noStrike" cap="none" spc="0" baseline="0">
              <a:solidFill>
                <a:srgbClr val="00209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1021976" y="1563964"/>
            <a:ext cx="10438186" cy="720000"/>
          </a:xfrm>
          <a:prstGeom prst="rect">
            <a:avLst/>
          </a:prstGeom>
          <a:noFill/>
        </p:spPr>
        <p:txBody>
          <a:bodyPr wrap="square" lIns="540000" tIns="45720" rIns="91440" bIns="45720" anchor="ctr">
            <a:noAutofit/>
          </a:bodyPr>
          <a:lstStyle/>
          <a:p>
            <a:pPr marL="0" indent="0" algn="l"/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Получение диплома </a:t>
            </a:r>
            <a:r>
              <a:rPr sz="16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Московского авиационного института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1021976" y="3332010"/>
            <a:ext cx="10042575" cy="719999"/>
          </a:xfrm>
          <a:prstGeom prst="rect">
            <a:avLst/>
          </a:prstGeom>
          <a:noFill/>
        </p:spPr>
        <p:txBody>
          <a:bodyPr wrap="square" lIns="540000" tIns="45720" rIns="91440" bIns="45720" anchor="ctr">
            <a:noAutofit/>
          </a:bodyPr>
          <a:lstStyle/>
          <a:p>
            <a:pPr marL="0" indent="0" algn="l"/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Приобретение практических навыков работы </a:t>
            </a:r>
            <a:r>
              <a:rPr sz="16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во время практик </a:t>
            </a:r>
            <a:r>
              <a:rPr sz="160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на базе ангарных комплексов и воздушных судах зарубежного и отечественного производства</a:t>
            </a:r>
            <a:r>
              <a:rPr sz="16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 </a:t>
            </a:r>
            <a:br>
              <a:rPr sz="1600">
                <a:solidFill>
                  <a:schemeClr val="tx1"/>
                </a:solidFill>
                <a:latin typeface="Verdana"/>
                <a:ea typeface="Verdana"/>
                <a:cs typeface="Verdana"/>
              </a:rPr>
            </a:br>
            <a:r>
              <a:rPr sz="16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в «Аэрофлот Техникс»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1021976" y="5100055"/>
            <a:ext cx="10438186" cy="719999"/>
          </a:xfrm>
          <a:prstGeom prst="rect">
            <a:avLst/>
          </a:prstGeom>
          <a:noFill/>
        </p:spPr>
        <p:txBody>
          <a:bodyPr wrap="square" lIns="540000" tIns="45720" rIns="91440" bIns="45720" anchor="ctr">
            <a:noAutofit/>
          </a:bodyPr>
          <a:lstStyle/>
          <a:p>
            <a:pPr marL="0" indent="0" algn="l"/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Знакомство в реальных условиях </a:t>
            </a:r>
            <a:r>
              <a:rPr sz="16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с процедурами технического обслуживания и ремонта воздушных судов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1008339" y="4216033"/>
            <a:ext cx="10451823" cy="719999"/>
          </a:xfrm>
          <a:prstGeom prst="rect">
            <a:avLst/>
          </a:prstGeom>
          <a:noFill/>
        </p:spPr>
        <p:txBody>
          <a:bodyPr wrap="square" lIns="540000" tIns="45720" rIns="91440" bIns="45720" anchor="ctr">
            <a:noAutofit/>
          </a:bodyPr>
          <a:lstStyle/>
          <a:p>
            <a:pPr marL="0" indent="0" algn="l">
              <a:spcAft>
                <a:spcPts val="1200"/>
              </a:spcAft>
            </a:pPr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Конкурентоспособная заработная плата</a:t>
            </a:r>
            <a:r>
              <a: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sz="160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и расширенный социальный пакет со стоматологией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1021976" y="2447987"/>
            <a:ext cx="10042575" cy="720000"/>
          </a:xfrm>
          <a:prstGeom prst="rect">
            <a:avLst/>
          </a:prstGeom>
          <a:noFill/>
        </p:spPr>
        <p:txBody>
          <a:bodyPr wrap="square" lIns="540000" tIns="45720" rIns="91440" bIns="45720" anchor="ctr">
            <a:noAutofit/>
          </a:bodyPr>
          <a:lstStyle/>
          <a:p>
            <a:pPr marL="0" indent="0" algn="l"/>
            <a:r>
              <a:rPr sz="1600" b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Гарантированное трудоустройство </a:t>
            </a:r>
            <a:r>
              <a:rPr sz="160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в штат крупнейшей компании </a:t>
            </a:r>
            <a:br>
              <a:rPr sz="1600">
                <a:solidFill>
                  <a:srgbClr val="000000"/>
                </a:solidFill>
                <a:latin typeface="Verdana"/>
                <a:ea typeface="Verdana"/>
                <a:cs typeface="Verdana"/>
              </a:rPr>
            </a:br>
            <a:r>
              <a:rPr sz="16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«Аэрофлот Техникс»</a:t>
            </a:r>
            <a:r>
              <a:rPr sz="160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 на линейные станции Дальневосточного федерального округа</a:t>
            </a:r>
            <a:endParaRPr sz="180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69" name="Shape 169"/>
          <p:cNvGrpSpPr/>
          <p:nvPr/>
        </p:nvGrpSpPr>
        <p:grpSpPr>
          <a:xfrm>
            <a:off x="731839" y="1598085"/>
            <a:ext cx="651757" cy="651757"/>
            <a:chOff x="0" y="0"/>
            <a:chExt cx="651757" cy="651757"/>
          </a:xfrm>
        </p:grpSpPr>
        <p:sp>
          <p:nvSpPr>
            <p:cNvPr id="170" name="Shape 170"/>
            <p:cNvSpPr/>
            <p:nvPr/>
          </p:nvSpPr>
          <p:spPr>
            <a:xfrm>
              <a:off x="0" y="0"/>
              <a:ext cx="651757" cy="651757"/>
            </a:xfrm>
            <a:prstGeom prst="ellipse">
              <a:avLst/>
            </a:prstGeom>
            <a:solidFill>
              <a:srgbClr val="0059C9"/>
            </a:soli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/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72" name="Picture 172"/>
            <p:cNvPicPr/>
            <p:nvPr/>
          </p:nvPicPr>
          <p:blipFill>
            <a:blip r:embed="rId2"/>
            <a:stretch/>
          </p:blipFill>
          <p:spPr>
            <a:xfrm>
              <a:off x="133788" y="133788"/>
              <a:ext cx="384180" cy="384180"/>
            </a:xfrm>
            <a:prstGeom prst="rect">
              <a:avLst/>
            </a:prstGeom>
          </p:spPr>
        </p:pic>
      </p:grpSp>
      <p:grpSp>
        <p:nvGrpSpPr>
          <p:cNvPr id="173" name="Shape 173"/>
          <p:cNvGrpSpPr/>
          <p:nvPr/>
        </p:nvGrpSpPr>
        <p:grpSpPr>
          <a:xfrm>
            <a:off x="731838" y="3390693"/>
            <a:ext cx="651758" cy="651757"/>
            <a:chOff x="0" y="0"/>
            <a:chExt cx="651758" cy="651757"/>
          </a:xfrm>
        </p:grpSpPr>
        <p:sp>
          <p:nvSpPr>
            <p:cNvPr id="174" name="Shape 174"/>
            <p:cNvSpPr/>
            <p:nvPr/>
          </p:nvSpPr>
          <p:spPr>
            <a:xfrm>
              <a:off x="0" y="0"/>
              <a:ext cx="651758" cy="651757"/>
            </a:xfrm>
            <a:prstGeom prst="ellipse">
              <a:avLst/>
            </a:prstGeom>
            <a:solidFill>
              <a:srgbClr val="0059C9"/>
            </a:soli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/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76" name="Picture 176"/>
            <p:cNvPicPr/>
            <p:nvPr/>
          </p:nvPicPr>
          <p:blipFill>
            <a:blip r:embed="rId3"/>
            <a:stretch/>
          </p:blipFill>
          <p:spPr>
            <a:xfrm>
              <a:off x="124341" y="107307"/>
              <a:ext cx="409680" cy="409680"/>
            </a:xfrm>
            <a:prstGeom prst="rect">
              <a:avLst/>
            </a:prstGeom>
          </p:spPr>
        </p:pic>
      </p:grpSp>
      <p:grpSp>
        <p:nvGrpSpPr>
          <p:cNvPr id="177" name="Shape 177"/>
          <p:cNvGrpSpPr/>
          <p:nvPr/>
        </p:nvGrpSpPr>
        <p:grpSpPr>
          <a:xfrm>
            <a:off x="731838" y="4247739"/>
            <a:ext cx="651758" cy="651757"/>
            <a:chOff x="0" y="0"/>
            <a:chExt cx="651758" cy="651757"/>
          </a:xfrm>
        </p:grpSpPr>
        <p:sp>
          <p:nvSpPr>
            <p:cNvPr id="178" name="Shape 178"/>
            <p:cNvSpPr/>
            <p:nvPr/>
          </p:nvSpPr>
          <p:spPr>
            <a:xfrm>
              <a:off x="0" y="0"/>
              <a:ext cx="651758" cy="651757"/>
            </a:xfrm>
            <a:prstGeom prst="ellipse">
              <a:avLst/>
            </a:prstGeom>
            <a:solidFill>
              <a:srgbClr val="0059C9"/>
            </a:soli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/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80" name="Picture 180"/>
            <p:cNvPicPr/>
            <p:nvPr/>
          </p:nvPicPr>
          <p:blipFill>
            <a:blip r:embed="rId4"/>
            <a:stretch/>
          </p:blipFill>
          <p:spPr>
            <a:xfrm>
              <a:off x="82582" y="78976"/>
              <a:ext cx="493802" cy="493802"/>
            </a:xfrm>
            <a:prstGeom prst="rect">
              <a:avLst/>
            </a:prstGeom>
          </p:spPr>
        </p:pic>
      </p:grpSp>
      <p:grpSp>
        <p:nvGrpSpPr>
          <p:cNvPr id="181" name="Shape 181"/>
          <p:cNvGrpSpPr/>
          <p:nvPr/>
        </p:nvGrpSpPr>
        <p:grpSpPr>
          <a:xfrm>
            <a:off x="731838" y="5168297"/>
            <a:ext cx="651758" cy="651757"/>
            <a:chOff x="0" y="0"/>
            <a:chExt cx="651758" cy="651757"/>
          </a:xfrm>
        </p:grpSpPr>
        <p:sp>
          <p:nvSpPr>
            <p:cNvPr id="182" name="Shape 182"/>
            <p:cNvSpPr/>
            <p:nvPr/>
          </p:nvSpPr>
          <p:spPr>
            <a:xfrm>
              <a:off x="0" y="0"/>
              <a:ext cx="651758" cy="651757"/>
            </a:xfrm>
            <a:prstGeom prst="ellipse">
              <a:avLst/>
            </a:prstGeom>
            <a:solidFill>
              <a:srgbClr val="0059C9"/>
            </a:soli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/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84" name="Picture 184"/>
            <p:cNvPicPr/>
            <p:nvPr/>
          </p:nvPicPr>
          <p:blipFill>
            <a:blip r:embed="rId5"/>
            <a:stretch/>
          </p:blipFill>
          <p:spPr>
            <a:xfrm>
              <a:off x="75371" y="48586"/>
              <a:ext cx="501013" cy="501014"/>
            </a:xfrm>
            <a:prstGeom prst="rect">
              <a:avLst/>
            </a:prstGeom>
          </p:spPr>
        </p:pic>
      </p:grpSp>
      <p:grpSp>
        <p:nvGrpSpPr>
          <p:cNvPr id="185" name="Shape 185"/>
          <p:cNvGrpSpPr/>
          <p:nvPr/>
        </p:nvGrpSpPr>
        <p:grpSpPr>
          <a:xfrm>
            <a:off x="731839" y="2495985"/>
            <a:ext cx="651757" cy="651758"/>
            <a:chOff x="0" y="0"/>
            <a:chExt cx="651757" cy="651758"/>
          </a:xfrm>
        </p:grpSpPr>
        <p:sp>
          <p:nvSpPr>
            <p:cNvPr id="186" name="Shape 186"/>
            <p:cNvSpPr/>
            <p:nvPr/>
          </p:nvSpPr>
          <p:spPr>
            <a:xfrm>
              <a:off x="0" y="0"/>
              <a:ext cx="651757" cy="651758"/>
            </a:xfrm>
            <a:prstGeom prst="ellipse">
              <a:avLst/>
            </a:prstGeom>
            <a:solidFill>
              <a:srgbClr val="0059C9"/>
            </a:soli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/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88" name="Picture 188"/>
            <p:cNvPicPr/>
            <p:nvPr/>
          </p:nvPicPr>
          <p:blipFill>
            <a:blip r:embed="rId6"/>
            <a:stretch/>
          </p:blipFill>
          <p:spPr>
            <a:xfrm>
              <a:off x="111331" y="117589"/>
              <a:ext cx="403373" cy="403373"/>
            </a:xfrm>
            <a:prstGeom prst="rect">
              <a:avLst/>
            </a:prstGeom>
          </p:spPr>
        </p:pic>
      </p:grpSp>
      <p:grpSp>
        <p:nvGrpSpPr>
          <p:cNvPr id="189" name="Shape 189"/>
          <p:cNvGrpSpPr/>
          <p:nvPr/>
        </p:nvGrpSpPr>
        <p:grpSpPr>
          <a:xfrm>
            <a:off x="1586753" y="2392325"/>
            <a:ext cx="9873410" cy="2570799"/>
            <a:chOff x="0" y="0"/>
            <a:chExt cx="9873410" cy="2570799"/>
          </a:xfrm>
        </p:grpSpPr>
        <p:sp>
          <p:nvSpPr>
            <p:cNvPr id="190" name="Shape 190"/>
            <p:cNvSpPr/>
            <p:nvPr/>
          </p:nvSpPr>
          <p:spPr>
            <a:xfrm>
              <a:off x="0" y="0"/>
              <a:ext cx="9873410" cy="0"/>
            </a:xfrm>
            <a:prstGeom prst="line">
              <a:avLst/>
            </a:prstGeom>
            <a:ln w="9525">
              <a:solidFill>
                <a:srgbClr val="4BC7FF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191" name="Shape 191"/>
            <p:cNvSpPr/>
            <p:nvPr/>
          </p:nvSpPr>
          <p:spPr>
            <a:xfrm>
              <a:off x="0" y="856933"/>
              <a:ext cx="9873410" cy="0"/>
            </a:xfrm>
            <a:prstGeom prst="line">
              <a:avLst/>
            </a:prstGeom>
            <a:ln w="9525">
              <a:solidFill>
                <a:srgbClr val="4BC7FF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192" name="Shape 192"/>
            <p:cNvSpPr/>
            <p:nvPr/>
          </p:nvSpPr>
          <p:spPr>
            <a:xfrm>
              <a:off x="0" y="1713866"/>
              <a:ext cx="9873410" cy="0"/>
            </a:xfrm>
            <a:prstGeom prst="line">
              <a:avLst/>
            </a:prstGeom>
            <a:ln w="9525">
              <a:solidFill>
                <a:srgbClr val="4BC7FF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193" name="Shape 193"/>
            <p:cNvSpPr/>
            <p:nvPr/>
          </p:nvSpPr>
          <p:spPr>
            <a:xfrm>
              <a:off x="0" y="2570799"/>
              <a:ext cx="9873410" cy="0"/>
            </a:xfrm>
            <a:prstGeom prst="line">
              <a:avLst/>
            </a:prstGeom>
            <a:ln w="9525">
              <a:solidFill>
                <a:srgbClr val="4BC7FF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spc="0" baseline="0" dirty="0" smtClean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6</a:t>
            </a:r>
            <a:endParaRPr sz="1400" b="0" i="0" u="none" strike="noStrike" cap="none" spc="0" baseline="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731836" y="723902"/>
            <a:ext cx="10836771" cy="47165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sz="2800"/>
              <a:t>ОСОБЕННОСТИ ПРОГРАММ</a:t>
            </a:r>
            <a:endParaRPr sz="2800" b="1" i="0" u="none" strike="noStrike" cap="none" spc="0" baseline="0">
              <a:solidFill>
                <a:srgbClr val="00209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1504771" y="3580196"/>
            <a:ext cx="7844895" cy="33590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0874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748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262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3494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4368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5242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66116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46988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dirty="0" err="1">
                <a:latin typeface="Verdana"/>
                <a:ea typeface="Verdana"/>
                <a:cs typeface="Verdana"/>
              </a:rPr>
              <a:t>Практики</a:t>
            </a:r>
            <a:r>
              <a:rPr dirty="0">
                <a:latin typeface="Verdana"/>
                <a:ea typeface="Verdana"/>
                <a:cs typeface="Verdana"/>
              </a:rPr>
              <a:t> и </a:t>
            </a:r>
            <a:r>
              <a:rPr dirty="0" err="1">
                <a:latin typeface="Verdana"/>
                <a:ea typeface="Verdana"/>
                <a:cs typeface="Verdana"/>
              </a:rPr>
              <a:t>стажировки</a:t>
            </a:r>
            <a:r>
              <a:rPr dirty="0">
                <a:latin typeface="Verdana"/>
                <a:ea typeface="Verdana"/>
                <a:cs typeface="Verdana"/>
              </a:rPr>
              <a:t>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со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2-го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курса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обучения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1477331" y="4799732"/>
            <a:ext cx="9022291" cy="6454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0874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748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262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3494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4368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5242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66116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46988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endParaRPr dirty="0">
              <a:latin typeface="Verdana"/>
              <a:ea typeface="Verdana"/>
              <a:cs typeface="Verdan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1504771" y="2627045"/>
            <a:ext cx="9482403" cy="6130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0874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748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262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3494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4368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5242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66116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46988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Преподаватели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дисциплин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–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ведущие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преподаватели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,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работники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</a:t>
            </a:r>
            <a:r>
              <a:rPr dirty="0" err="1">
                <a:latin typeface="Verdana"/>
                <a:ea typeface="Verdana"/>
                <a:cs typeface="Verdana"/>
              </a:rPr>
              <a:t>авиационной</a:t>
            </a:r>
            <a:r>
              <a:rPr sz="1800" b="0" i="0" u="none" strike="noStrike" cap="none" spc="0" dirty="0">
                <a:latin typeface="Verdana"/>
                <a:ea typeface="Verdana"/>
                <a:cs typeface="Verdana"/>
              </a:rPr>
              <a:t> </a:t>
            </a:r>
            <a:r>
              <a:rPr sz="1800" b="0" i="0" u="none" strike="noStrike" cap="none" spc="0" dirty="0" err="1">
                <a:latin typeface="Verdana"/>
                <a:ea typeface="Verdana"/>
                <a:cs typeface="Verdana"/>
              </a:rPr>
              <a:t>отрасли</a:t>
            </a:r>
            <a:endParaRPr sz="1800" b="0" i="0" u="none" strike="noStrike" cap="none" spc="0" dirty="0">
              <a:latin typeface="Verdana"/>
              <a:ea typeface="Verdana"/>
              <a:cs typeface="Verdana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1510141" y="1935550"/>
            <a:ext cx="7752291" cy="3424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0874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748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262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3494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4368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5242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66116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46988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00B0F0"/>
              </a:buClr>
            </a:pPr>
            <a:r>
              <a:rPr sz="1800" b="0" i="0" u="none" strike="noStrike" cap="none" spc="0">
                <a:latin typeface="Verdana"/>
                <a:ea typeface="Verdana"/>
                <a:cs typeface="Verdana"/>
              </a:rPr>
              <a:t>Обучение на площадках и учебных лабораториях МАИ и </a:t>
            </a:r>
            <a:r>
              <a:rPr>
                <a:latin typeface="Verdana"/>
                <a:ea typeface="Verdana"/>
                <a:cs typeface="Verdana"/>
              </a:rPr>
              <a:t>ВВГУ</a:t>
            </a:r>
          </a:p>
        </p:txBody>
      </p:sp>
      <p:sp>
        <p:nvSpPr>
          <p:cNvPr id="201" name="Shape 201"/>
          <p:cNvSpPr/>
          <p:nvPr/>
        </p:nvSpPr>
        <p:spPr>
          <a:xfrm>
            <a:off x="767408" y="1844824"/>
            <a:ext cx="540000" cy="540000"/>
          </a:xfrm>
          <a:prstGeom prst="ellipse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1800" b="1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1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67408" y="2637615"/>
            <a:ext cx="540000" cy="540000"/>
          </a:xfrm>
          <a:prstGeom prst="ellipse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1800" b="1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2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767408" y="3430407"/>
            <a:ext cx="540000" cy="540000"/>
          </a:xfrm>
          <a:prstGeom prst="ellipse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1800" b="1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3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767408" y="4259732"/>
            <a:ext cx="540000" cy="540000"/>
          </a:xfrm>
          <a:prstGeom prst="ellipse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1800" b="1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4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510141" y="2384825"/>
            <a:ext cx="9022291" cy="0"/>
          </a:xfrm>
          <a:prstGeom prst="line">
            <a:avLst/>
          </a:prstGeom>
          <a:ln w="9525">
            <a:solidFill>
              <a:srgbClr val="4BC7FF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07" name="Shape 207"/>
          <p:cNvSpPr/>
          <p:nvPr/>
        </p:nvSpPr>
        <p:spPr>
          <a:xfrm>
            <a:off x="1477332" y="3270535"/>
            <a:ext cx="9022290" cy="0"/>
          </a:xfrm>
          <a:prstGeom prst="line">
            <a:avLst/>
          </a:prstGeom>
          <a:ln w="9525">
            <a:solidFill>
              <a:srgbClr val="4BC7FF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08" name="Shape 208"/>
          <p:cNvSpPr/>
          <p:nvPr/>
        </p:nvSpPr>
        <p:spPr>
          <a:xfrm>
            <a:off x="1504771" y="4018315"/>
            <a:ext cx="9022290" cy="0"/>
          </a:xfrm>
          <a:prstGeom prst="line">
            <a:avLst/>
          </a:prstGeom>
          <a:ln w="9525">
            <a:solidFill>
              <a:srgbClr val="4BC7FF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09" name="Shape 209"/>
          <p:cNvSpPr/>
          <p:nvPr/>
        </p:nvSpPr>
        <p:spPr>
          <a:xfrm>
            <a:off x="1504771" y="4921952"/>
            <a:ext cx="9022290" cy="0"/>
          </a:xfrm>
          <a:prstGeom prst="line">
            <a:avLst/>
          </a:prstGeom>
          <a:ln w="9525">
            <a:solidFill>
              <a:srgbClr val="4BC7FF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11" name="Shape 211"/>
          <p:cNvSpPr txBox="1"/>
          <p:nvPr/>
        </p:nvSpPr>
        <p:spPr>
          <a:xfrm>
            <a:off x="1504771" y="4377597"/>
            <a:ext cx="9022291" cy="3042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0874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748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262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23494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4368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5242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66116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46988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dirty="0" err="1">
                <a:latin typeface="Verdana"/>
                <a:ea typeface="Verdana"/>
                <a:cs typeface="Verdana"/>
              </a:rPr>
              <a:t>Встречи</a:t>
            </a:r>
            <a:r>
              <a:rPr dirty="0">
                <a:latin typeface="Verdana"/>
                <a:ea typeface="Verdana"/>
                <a:cs typeface="Verdana"/>
              </a:rPr>
              <a:t> с </a:t>
            </a:r>
            <a:r>
              <a:rPr dirty="0" err="1">
                <a:latin typeface="Verdana"/>
                <a:ea typeface="Verdana"/>
                <a:cs typeface="Verdana"/>
              </a:rPr>
              <a:t>ведущими</a:t>
            </a:r>
            <a:r>
              <a:rPr dirty="0">
                <a:latin typeface="Verdana"/>
                <a:ea typeface="Verdana"/>
                <a:cs typeface="Verdana"/>
              </a:rPr>
              <a:t> </a:t>
            </a:r>
            <a:r>
              <a:rPr dirty="0" err="1">
                <a:latin typeface="Verdana"/>
                <a:ea typeface="Verdana"/>
                <a:cs typeface="Verdana"/>
              </a:rPr>
              <a:t>специалистами</a:t>
            </a:r>
            <a:r>
              <a:rPr dirty="0">
                <a:latin typeface="Verdana"/>
                <a:ea typeface="Verdana"/>
                <a:cs typeface="Verdana"/>
              </a:rPr>
              <a:t> </a:t>
            </a:r>
            <a:r>
              <a:rPr dirty="0" err="1">
                <a:latin typeface="Verdana"/>
                <a:ea typeface="Verdana"/>
                <a:cs typeface="Verdana"/>
              </a:rPr>
              <a:t>аэрокосмической</a:t>
            </a:r>
            <a:r>
              <a:rPr dirty="0">
                <a:latin typeface="Verdana"/>
                <a:ea typeface="Verdana"/>
                <a:cs typeface="Verdana"/>
              </a:rPr>
              <a:t> </a:t>
            </a:r>
            <a:r>
              <a:rPr dirty="0" err="1">
                <a:latin typeface="Verdana"/>
                <a:ea typeface="Verdana"/>
                <a:cs typeface="Verdana"/>
              </a:rPr>
              <a:t>отрасли</a:t>
            </a:r>
            <a:r>
              <a:rPr dirty="0">
                <a:latin typeface="Verdana"/>
                <a:ea typeface="Verdana"/>
                <a:cs typeface="Verdana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400" b="0" i="0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10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731836" y="723902"/>
            <a:ext cx="10836771" cy="47165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sz="2800"/>
              <a:t>АЛГОРИТМ ПОСТУПЛЕНИЯ</a:t>
            </a:r>
            <a:endParaRPr sz="2800" b="1" i="0" u="none" strike="noStrike" cap="none" spc="0" baseline="0">
              <a:solidFill>
                <a:srgbClr val="00209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2317" y="5598387"/>
            <a:ext cx="12187363" cy="1238522"/>
          </a:xfrm>
          <a:prstGeom prst="rect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8485094" y="1963100"/>
            <a:ext cx="1062318" cy="0"/>
          </a:xfrm>
          <a:prstGeom prst="straightConnector1">
            <a:avLst/>
          </a:prstGeom>
          <a:ln w="28575">
            <a:solidFill>
              <a:srgbClr val="4BC7FF"/>
            </a:solidFill>
            <a:prstDash val="solid"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17" name="Shape 217"/>
          <p:cNvSpPr/>
          <p:nvPr/>
        </p:nvSpPr>
        <p:spPr>
          <a:xfrm>
            <a:off x="4406334" y="2251852"/>
            <a:ext cx="3379331" cy="1920968"/>
          </a:xfrm>
          <a:prstGeom prst="rect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8080831" y="2251852"/>
            <a:ext cx="3379331" cy="1920968"/>
          </a:xfrm>
          <a:prstGeom prst="rect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731838" y="2251852"/>
            <a:ext cx="3379332" cy="1920968"/>
          </a:xfrm>
          <a:prstGeom prst="rect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967273" y="1963100"/>
            <a:ext cx="3125965" cy="0"/>
          </a:xfrm>
          <a:prstGeom prst="straightConnector1">
            <a:avLst/>
          </a:prstGeom>
          <a:ln w="28575">
            <a:solidFill>
              <a:srgbClr val="4BC7FF"/>
            </a:solidFill>
            <a:prstDash val="solid"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21" name="Shape 221"/>
          <p:cNvSpPr/>
          <p:nvPr/>
        </p:nvSpPr>
        <p:spPr>
          <a:xfrm>
            <a:off x="4602122" y="1963100"/>
            <a:ext cx="3125965" cy="0"/>
          </a:xfrm>
          <a:prstGeom prst="straightConnector1">
            <a:avLst/>
          </a:prstGeom>
          <a:ln w="28575">
            <a:solidFill>
              <a:srgbClr val="4BC7FF"/>
            </a:solidFill>
            <a:prstDash val="solid"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222" name="Shape 222"/>
          <p:cNvSpPr txBox="1"/>
          <p:nvPr/>
        </p:nvSpPr>
        <p:spPr>
          <a:xfrm>
            <a:off x="891155" y="2648347"/>
            <a:ext cx="3154485" cy="133479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indent="0" algn="l"/>
            <a:r>
              <a:rPr sz="14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ПОДАЧА ЗАЯВКИ,</a:t>
            </a:r>
            <a:endParaRPr sz="18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 algn="l"/>
            <a:r>
              <a:rPr sz="14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подготовка договора о целевом обучении с «Аэрофлот Техникс» по сетевой программе МАИ-ВВГУ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4567941" y="2648347"/>
            <a:ext cx="3194329" cy="10772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indent="0" algn="l"/>
            <a:r>
              <a:rPr sz="14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На основе результатов освоения образовательных программ основного общего или среднего общего образования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8267789" y="2648347"/>
            <a:ext cx="2873813" cy="10772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indent="0" algn="l"/>
            <a:r>
              <a:rPr sz="14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ПОДАЧА ДОКУМЕНТОВ </a:t>
            </a:r>
            <a:r>
              <a:rPr sz="14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/>
            </a:r>
            <a:br>
              <a:rPr sz="1400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sz="14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на поступление через личный кабинет абитуриента МАИ </a:t>
            </a:r>
            <a:br>
              <a:rPr sz="1400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sz="14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lk.mai.ru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731838" y="4172820"/>
            <a:ext cx="3147591" cy="352390"/>
          </a:xfrm>
          <a:prstGeom prst="rect">
            <a:avLst/>
          </a:prstGeom>
          <a:noFill/>
        </p:spPr>
        <p:txBody>
          <a:bodyPr wrap="square" lIns="0" tIns="45720" rIns="91440" bIns="0" anchor="t">
            <a:noAutofit/>
          </a:bodyPr>
          <a:lstStyle/>
          <a:p>
            <a:pPr marL="0" indent="0" algn="l">
              <a:spcAft>
                <a:spcPts val="300"/>
              </a:spcAft>
            </a:pPr>
            <a:r>
              <a:rPr sz="1800" b="1" dirty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КОНТАКТЫ</a:t>
            </a:r>
          </a:p>
        </p:txBody>
      </p:sp>
      <p:sp>
        <p:nvSpPr>
          <p:cNvPr id="226" name="Shape 226"/>
          <p:cNvSpPr/>
          <p:nvPr/>
        </p:nvSpPr>
        <p:spPr>
          <a:xfrm>
            <a:off x="9704695" y="5898974"/>
            <a:ext cx="326955" cy="639143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9704695" y="1587641"/>
            <a:ext cx="2482669" cy="63493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indent="0" algn="l"/>
            <a:r>
              <a:rPr sz="1600" b="1">
                <a:solidFill>
                  <a:srgbClr val="002096"/>
                </a:solidFill>
                <a:latin typeface="Verdana"/>
                <a:ea typeface="Verdana"/>
                <a:cs typeface="Verdana"/>
              </a:rPr>
              <a:t>ДОБРО</a:t>
            </a:r>
            <a:endParaRPr sz="1800">
              <a:solidFill>
                <a:srgbClr val="002096"/>
              </a:solidFill>
              <a:latin typeface="+mn-lt"/>
              <a:ea typeface="+mn-ea"/>
              <a:cs typeface="+mn-cs"/>
            </a:endParaRPr>
          </a:p>
          <a:p>
            <a:pPr marL="0" indent="0" algn="l"/>
            <a:r>
              <a:rPr sz="1600" b="1">
                <a:solidFill>
                  <a:srgbClr val="002096"/>
                </a:solidFill>
                <a:latin typeface="Verdana"/>
                <a:ea typeface="Verdana"/>
                <a:cs typeface="Verdana"/>
              </a:rPr>
              <a:t>ПОЖАЛОВАТЬ!</a:t>
            </a:r>
            <a:endParaRPr sz="1800">
              <a:solidFill>
                <a:srgbClr val="00209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539207" y="1535601"/>
            <a:ext cx="886923" cy="854999"/>
          </a:xfrm>
          <a:prstGeom prst="ellipse">
            <a:avLst/>
          </a:prstGeom>
          <a:solidFill>
            <a:srgbClr val="4BC7FF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3600" b="1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1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4282808" y="1535601"/>
            <a:ext cx="886923" cy="854999"/>
          </a:xfrm>
          <a:prstGeom prst="ellipse">
            <a:avLst/>
          </a:prstGeom>
          <a:solidFill>
            <a:srgbClr val="4BC7FF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3600" b="1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2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7888200" y="1535601"/>
            <a:ext cx="886924" cy="854999"/>
          </a:xfrm>
          <a:prstGeom prst="ellipse">
            <a:avLst/>
          </a:prstGeom>
          <a:solidFill>
            <a:srgbClr val="4BC7FF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3600" b="1">
                <a:solidFill>
                  <a:schemeClr val="lt1"/>
                </a:solidFill>
                <a:latin typeface="Verdana"/>
                <a:ea typeface="Verdana"/>
                <a:cs typeface="Verdana"/>
              </a:rPr>
              <a:t>3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187508" y="6043107"/>
            <a:ext cx="10157681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7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Подача заявки по ссылке: </a:t>
            </a:r>
            <a:r>
              <a:rPr sz="17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forms.yandex.ru/cloud/654a07b284227c096b832b05/ 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8040216" y="4525210"/>
            <a:ext cx="3191213" cy="830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200" b="1" dirty="0" err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Зверев</a:t>
            </a:r>
            <a:r>
              <a:rPr sz="1200" b="1" dirty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 </a:t>
            </a:r>
            <a:r>
              <a:rPr sz="1200" b="1" dirty="0" err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Антон</a:t>
            </a:r>
            <a:r>
              <a:rPr sz="1200" b="1" dirty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 </a:t>
            </a:r>
            <a:r>
              <a:rPr sz="1200" b="1" dirty="0" err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Владимирович</a:t>
            </a:r>
            <a:endParaRPr sz="1200" b="1" dirty="0">
              <a:solidFill>
                <a:srgbClr val="0059C9"/>
              </a:solidFill>
              <a:latin typeface="Verdana"/>
              <a:ea typeface="Verdana"/>
              <a:cs typeface="Verdana"/>
            </a:endParaRPr>
          </a:p>
          <a:p>
            <a:pPr marL="0" indent="0" algn="l"/>
            <a:r>
              <a:rPr sz="12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ООО «</a:t>
            </a:r>
            <a:r>
              <a:rPr sz="1200" dirty="0" err="1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Аэрофлот</a:t>
            </a:r>
            <a:r>
              <a:rPr sz="12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 Техникс»</a:t>
            </a:r>
          </a:p>
          <a:p>
            <a:pPr marL="0" indent="0" algn="l"/>
            <a:r>
              <a:rPr sz="12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+7 499 404-35-47 (</a:t>
            </a:r>
            <a:r>
              <a:rPr sz="1200" dirty="0" err="1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доб</a:t>
            </a:r>
            <a:r>
              <a:rPr sz="12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. 1321) praktika@atecnics.ru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598507" y="4525210"/>
            <a:ext cx="34142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200" b="1" dirty="0" smtClean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Чеха Татьяна Александровна</a:t>
            </a:r>
            <a:endParaRPr sz="1200" b="1" i="0" u="none" strike="noStrike" cap="none" spc="0" dirty="0">
              <a:solidFill>
                <a:srgbClr val="0059C9"/>
              </a:solidFill>
              <a:latin typeface="Verdana"/>
              <a:ea typeface="Verdana"/>
              <a:cs typeface="Verdana"/>
            </a:endParaRPr>
          </a:p>
          <a:p>
            <a:pPr marL="0" indent="0" algn="l"/>
            <a:r>
              <a:rPr sz="1200" b="0" i="0" u="none" strike="noStrike" cap="none" spc="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МАИ</a:t>
            </a:r>
            <a:endParaRPr sz="120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  <a:p>
            <a:r>
              <a:rPr lang="ru-RU" sz="1200" dirty="0">
                <a:latin typeface="Verdana"/>
                <a:ea typeface="Verdana"/>
                <a:cs typeface="Verdana"/>
              </a:rPr>
              <a:t>+7 (495) 571-35-38 (рабочий)</a:t>
            </a:r>
          </a:p>
          <a:p>
            <a:r>
              <a:rPr lang="ru-RU" sz="1200" dirty="0">
                <a:latin typeface="Verdana"/>
                <a:ea typeface="Verdana"/>
                <a:cs typeface="Verdana"/>
              </a:rPr>
              <a:t>+7 (991) 139-41-94 (мобильный)</a:t>
            </a:r>
          </a:p>
          <a:p>
            <a:pPr marL="0" indent="0" algn="l"/>
            <a:r>
              <a:rPr sz="1200" dirty="0" smtClean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khimkirkt@yandex.ru</a:t>
            </a:r>
            <a:r>
              <a:rPr sz="12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, priemrkt@mai.ru</a:t>
            </a:r>
            <a:endParaRPr sz="1200" b="0" i="0" u="none" strike="noStrike" cap="none" spc="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4391697" y="4525210"/>
            <a:ext cx="3370573" cy="830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200" b="1" dirty="0" err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Стасенко</a:t>
            </a:r>
            <a:r>
              <a:rPr sz="1200" b="1" dirty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 </a:t>
            </a:r>
            <a:r>
              <a:rPr sz="1200" b="1" dirty="0" err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Ирина</a:t>
            </a:r>
            <a:r>
              <a:rPr sz="1200" b="1" dirty="0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 </a:t>
            </a:r>
            <a:r>
              <a:rPr sz="1200" b="1" dirty="0" err="1">
                <a:solidFill>
                  <a:srgbClr val="0059C9"/>
                </a:solidFill>
                <a:latin typeface="Verdana"/>
                <a:ea typeface="Verdana"/>
                <a:cs typeface="Verdana"/>
              </a:rPr>
              <a:t>Николаевна</a:t>
            </a:r>
            <a:endParaRPr sz="1200" b="1" dirty="0">
              <a:solidFill>
                <a:srgbClr val="0059C9"/>
              </a:solidFill>
              <a:latin typeface="Verdana"/>
              <a:ea typeface="Verdana"/>
              <a:cs typeface="Verdana"/>
            </a:endParaRPr>
          </a:p>
          <a:p>
            <a:pPr marL="0" indent="0" algn="l"/>
            <a:r>
              <a:rPr sz="1200" b="0" i="0" u="none" strike="noStrike" cap="none" spc="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ВВГУ</a:t>
            </a:r>
          </a:p>
          <a:p>
            <a:pPr marL="0" indent="0" algn="l"/>
            <a:r>
              <a:rPr sz="12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+7 42337 4-37-27 </a:t>
            </a:r>
          </a:p>
          <a:p>
            <a:pPr marL="0" indent="0" algn="l"/>
            <a:r>
              <a:rPr sz="120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artem@vvsu.ru</a:t>
            </a:r>
            <a:endParaRPr sz="1200" b="0" i="0" u="none" strike="noStrike" cap="none" spc="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36" name="Picture 236"/>
          <p:cNvPicPr/>
          <p:nvPr/>
        </p:nvPicPr>
        <p:blipFill>
          <a:blip r:embed="rId2"/>
          <a:stretch/>
        </p:blipFill>
        <p:spPr>
          <a:xfrm>
            <a:off x="10200455" y="5691328"/>
            <a:ext cx="1080120" cy="10801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400" b="0" i="0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11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731836" y="723902"/>
            <a:ext cx="10836771" cy="47165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914" algn="l">
              <a:lnSpc>
                <a:spcPts val="4000"/>
              </a:lnSpc>
              <a:defRPr sz="3200" b="1" i="0">
                <a:solidFill>
                  <a:srgbClr val="002096"/>
                </a:solidFill>
                <a:latin typeface="Verdana"/>
                <a:ea typeface="Verdana"/>
                <a:cs typeface="Verdana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sz="2800"/>
              <a:t>ПОДАЧА ЗАЯВКИ </a:t>
            </a:r>
            <a:endParaRPr sz="2800" b="1" i="0" u="none" strike="noStrike" cap="none" spc="0" baseline="0">
              <a:solidFill>
                <a:srgbClr val="00209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0" y="5322398"/>
            <a:ext cx="12187364" cy="1524991"/>
          </a:xfrm>
          <a:prstGeom prst="rect">
            <a:avLst/>
          </a:prstGeom>
          <a:solidFill>
            <a:srgbClr val="0059C9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187510" y="5898976"/>
            <a:ext cx="10156962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700" b="1" i="0" u="none" strike="noStrike" cap="none" spc="0" baseline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Подача заявки по ссылке: </a:t>
            </a:r>
            <a:r>
              <a:rPr sz="17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forms.yandex.ru/cloud/654a07b284227c096b832b05/</a:t>
            </a:r>
            <a:endParaRPr sz="1700" b="0" i="0" u="none" strike="noStrike" cap="none" spc="0" baseline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43" name="Picture 243"/>
          <p:cNvPicPr/>
          <p:nvPr/>
        </p:nvPicPr>
        <p:blipFill>
          <a:blip r:embed="rId2"/>
          <a:stretch/>
        </p:blipFill>
        <p:spPr>
          <a:xfrm>
            <a:off x="4283264" y="1748057"/>
            <a:ext cx="3124200" cy="31242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35</TotalTime>
  <Words>466</Words>
  <Application>Microsoft Office PowerPoint</Application>
  <DocSecurity>0</DocSecurity>
  <PresentationFormat>Произвольный</PresentationFormat>
  <Paragraphs>105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2_Office Theme</vt:lpstr>
      <vt:lpstr>Презентация PowerPoint</vt:lpstr>
      <vt:lpstr>Презентация PowerPoint</vt:lpstr>
      <vt:lpstr>Презентация PowerPoint</vt:lpstr>
      <vt:lpstr>ПОДГОТОВКА РАБОЧИХ КАДРОВ В ФИЛИАЛЕ «РАКЕТНО-КОСМИЧЕСКАЯ ТЕХНИКА» МАИ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МАИ</cp:lastModifiedBy>
  <cp:revision>5</cp:revision>
  <dcterms:modified xsi:type="dcterms:W3CDTF">2024-04-01T08:34:08Z</dcterms:modified>
</cp:coreProperties>
</file>